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5" r:id="rId4"/>
    <p:sldMasterId id="2147483716" r:id="rId5"/>
    <p:sldMasterId id="214748371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y="5143500" cx="9144000"/>
  <p:notesSz cx="6858000" cy="9144000"/>
  <p:embeddedFontLst>
    <p:embeddedFont>
      <p:font typeface="Montserrat"/>
      <p:bold r:id="rId29"/>
      <p:boldItalic r:id="rId30"/>
    </p:embeddedFont>
    <p:embeddedFont>
      <p:font typeface="Montserrat Medium"/>
      <p:regular r:id="rId31"/>
      <p:bold r:id="rId32"/>
      <p:italic r:id="rId33"/>
      <p:boldItalic r:id="rId34"/>
    </p:embeddedFont>
    <p:embeddedFont>
      <p:font typeface="Open Sans SemiBold"/>
      <p:regular r:id="rId35"/>
      <p:bold r:id="rId36"/>
      <p:italic r:id="rId37"/>
      <p:boldItalic r:id="rId38"/>
    </p:embeddedFont>
    <p:embeddedFont>
      <p:font typeface="Helvetica Neue"/>
      <p:regular r:id="rId39"/>
      <p:bold r:id="rId40"/>
      <p:italic r:id="rId41"/>
      <p:boldItalic r:id="rId42"/>
    </p:embeddedFont>
    <p:embeddedFont>
      <p:font typeface="Montserrat ExtraBold"/>
      <p:bold r:id="rId43"/>
      <p:boldItalic r:id="rId44"/>
    </p:embeddedFont>
    <p:embeddedFont>
      <p:font typeface="Open Sans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bold.fntdata"/><Relationship Id="rId20" Type="http://schemas.openxmlformats.org/officeDocument/2006/relationships/slide" Target="slides/slide13.xml"/><Relationship Id="rId42" Type="http://schemas.openxmlformats.org/officeDocument/2006/relationships/font" Target="fonts/HelveticaNeue-boldItalic.fntdata"/><Relationship Id="rId41" Type="http://schemas.openxmlformats.org/officeDocument/2006/relationships/font" Target="fonts/HelveticaNeue-italic.fntdata"/><Relationship Id="rId22" Type="http://schemas.openxmlformats.org/officeDocument/2006/relationships/slide" Target="slides/slide15.xml"/><Relationship Id="rId44" Type="http://schemas.openxmlformats.org/officeDocument/2006/relationships/font" Target="fonts/MontserratExtraBold-boldItalic.fntdata"/><Relationship Id="rId21" Type="http://schemas.openxmlformats.org/officeDocument/2006/relationships/slide" Target="slides/slide14.xml"/><Relationship Id="rId43" Type="http://schemas.openxmlformats.org/officeDocument/2006/relationships/font" Target="fonts/MontserratExtraBold-bold.fntdata"/><Relationship Id="rId24" Type="http://schemas.openxmlformats.org/officeDocument/2006/relationships/slide" Target="slides/slide17.xml"/><Relationship Id="rId46" Type="http://schemas.openxmlformats.org/officeDocument/2006/relationships/font" Target="fonts/OpenSans-bold.fntdata"/><Relationship Id="rId23" Type="http://schemas.openxmlformats.org/officeDocument/2006/relationships/slide" Target="slides/slide16.xml"/><Relationship Id="rId45" Type="http://schemas.openxmlformats.org/officeDocument/2006/relationships/font" Target="fonts/OpenSans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48" Type="http://schemas.openxmlformats.org/officeDocument/2006/relationships/font" Target="fonts/OpenSans-boldItalic.fntdata"/><Relationship Id="rId25" Type="http://schemas.openxmlformats.org/officeDocument/2006/relationships/slide" Target="slides/slide18.xml"/><Relationship Id="rId47" Type="http://schemas.openxmlformats.org/officeDocument/2006/relationships/font" Target="fonts/OpenSans-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Montserrat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MontserratMedium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4.xml"/><Relationship Id="rId33" Type="http://schemas.openxmlformats.org/officeDocument/2006/relationships/font" Target="fonts/MontserratMedium-italic.fntdata"/><Relationship Id="rId10" Type="http://schemas.openxmlformats.org/officeDocument/2006/relationships/slide" Target="slides/slide3.xml"/><Relationship Id="rId32" Type="http://schemas.openxmlformats.org/officeDocument/2006/relationships/font" Target="fonts/MontserratMedium-bold.fntdata"/><Relationship Id="rId13" Type="http://schemas.openxmlformats.org/officeDocument/2006/relationships/slide" Target="slides/slide6.xml"/><Relationship Id="rId35" Type="http://schemas.openxmlformats.org/officeDocument/2006/relationships/font" Target="fonts/OpenSansSemiBold-regular.fntdata"/><Relationship Id="rId12" Type="http://schemas.openxmlformats.org/officeDocument/2006/relationships/slide" Target="slides/slide5.xml"/><Relationship Id="rId34" Type="http://schemas.openxmlformats.org/officeDocument/2006/relationships/font" Target="fonts/MontserratMedium-boldItalic.fntdata"/><Relationship Id="rId15" Type="http://schemas.openxmlformats.org/officeDocument/2006/relationships/slide" Target="slides/slide8.xml"/><Relationship Id="rId37" Type="http://schemas.openxmlformats.org/officeDocument/2006/relationships/font" Target="fonts/OpenSansSemiBold-italic.fntdata"/><Relationship Id="rId14" Type="http://schemas.openxmlformats.org/officeDocument/2006/relationships/slide" Target="slides/slide7.xml"/><Relationship Id="rId36" Type="http://schemas.openxmlformats.org/officeDocument/2006/relationships/font" Target="fonts/OpenSansSemiBold-bold.fntdata"/><Relationship Id="rId17" Type="http://schemas.openxmlformats.org/officeDocument/2006/relationships/slide" Target="slides/slide10.xml"/><Relationship Id="rId39" Type="http://schemas.openxmlformats.org/officeDocument/2006/relationships/font" Target="fonts/HelveticaNeue-regular.fntdata"/><Relationship Id="rId16" Type="http://schemas.openxmlformats.org/officeDocument/2006/relationships/slide" Target="slides/slide9.xml"/><Relationship Id="rId38" Type="http://schemas.openxmlformats.org/officeDocument/2006/relationships/font" Target="fonts/OpenSansSemiBold-bold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jpg>
</file>

<file path=ppt/media/image6.gif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49b0bbc63f_0_2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249b0bbc63f_0_2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4cb0f1c1ee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4cb0f1c1ee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4cb0f1c1ee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4cb0f1c1ee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4cb0f1c1ee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4cb0f1c1ee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4cb0f1c1ee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4cb0f1c1ee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4cb0f1c1ee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4cb0f1c1ee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a45178fbef_1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a45178fbef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a45178fbef_1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a45178fbef_1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5d35c4966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5d35c4966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539d9333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2539d9333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f9e4c3937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f9e4c3937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Развернутый комментарий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6b8492701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6b849270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Если вам не хватило места, вы можете здесь написать 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f9e4c393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f9e4c393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d06165e40a_0_4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gd06165e40a_0_4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e3dac9e758_0_1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Я б хотіла запровадити собі такий вормап зі студентами, особливо для elementary</a:t>
            </a:r>
            <a:endParaRPr/>
          </a:p>
        </p:txBody>
      </p:sp>
      <p:sp>
        <p:nvSpPr>
          <p:cNvPr id="274" name="Google Shape;274;g1e3dac9e758_0_1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349070cf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349070cf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f9e4c3937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f9e4c3937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cf88e886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cf88e886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02c28216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02c28216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6b84927016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6b84927016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6b84927016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6b84927016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20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8" name="Google Shape;78;p23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4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25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6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27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30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8" name="Google Shape;98;p30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9" name="Google Shape;99;p30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0" name="Google Shape;100;p30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31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4" name="Google Shape;104;p31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5" name="Google Shape;105;p31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06" name="Google Shape;106;p31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32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0" name="Google Shape;110;p32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1" name="Google Shape;111;p32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2" name="Google Shape;112;p32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3" name="Google Shape;113;p32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4" name="Google Shape;114;p32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5" name="Google Shape;115;p32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6" name="Google Shape;116;p32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7" name="Google Shape;117;p32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8" name="Google Shape;118;p32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33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" name="Google Shape;122;p33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3" name="Google Shape;123;p33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4" name="Google Shape;124;p33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5" name="Google Shape;125;p33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6" name="Google Shape;126;p33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" name="Google Shape;127;p33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34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35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36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8" name="Google Shape;138;p36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" name="Google Shape;139;p36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37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8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40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41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1" name="Google Shape;161;p43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162" name="Google Shape;16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5_Custom Layout">
  <p:cSld name="75_Custom Layou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5"/>
          <p:cNvSpPr/>
          <p:nvPr>
            <p:ph idx="2" type="pic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6" name="Google Shape;166;p45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5_Custom Layout" showMasterSp="0">
  <p:cSld name="45_Custom Layout">
    <p:bg>
      <p:bgPr>
        <a:solidFill>
          <a:srgbClr val="FFF2CC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7_Custom Layou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8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1_Custom Layout">
  <p:cSld name="131_Custom Layou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9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4" name="Google Shape;174;p49"/>
          <p:cNvSpPr/>
          <p:nvPr>
            <p:ph idx="2" type="pic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5_Custom Layout" showMasterSp="0">
  <p:cSld name="65_Custom Layout">
    <p:bg>
      <p:bgPr>
        <a:solidFill>
          <a:srgbClr val="FFF2CC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2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1" name="Google Shape;181;p52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980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3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4" name="Google Shape;184;p53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4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54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5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0" name="Google Shape;190;p55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6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56"/>
          <p:cNvSpPr/>
          <p:nvPr>
            <p:ph idx="2" type="pic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7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8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9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0" name="Google Shape;200;p59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1" name="Google Shape;201;p59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2" name="Google Shape;202;p59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3" name="Google Shape;203;p59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0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6" name="Google Shape;206;p60"/>
          <p:cNvSpPr/>
          <p:nvPr>
            <p:ph idx="2" type="pic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7" name="Google Shape;207;p60"/>
          <p:cNvSpPr/>
          <p:nvPr>
            <p:ph idx="3" type="pic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8" name="Google Shape;208;p60"/>
          <p:cNvSpPr/>
          <p:nvPr>
            <p:ph idx="4" type="pic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9" name="Google Shape;209;p60"/>
          <p:cNvSpPr/>
          <p:nvPr>
            <p:ph idx="5" type="pic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61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2" name="Google Shape;212;p61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3" name="Google Shape;213;p61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4" name="Google Shape;214;p61"/>
          <p:cNvSpPr/>
          <p:nvPr>
            <p:ph idx="4" type="pic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5" name="Google Shape;215;p61"/>
          <p:cNvSpPr/>
          <p:nvPr>
            <p:ph idx="5" type="pic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6" name="Google Shape;216;p61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7" name="Google Shape;217;p61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8" name="Google Shape;218;p61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9" name="Google Shape;219;p61"/>
          <p:cNvSpPr/>
          <p:nvPr>
            <p:ph idx="9" type="pic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0" name="Google Shape;220;p61"/>
          <p:cNvSpPr/>
          <p:nvPr>
            <p:ph idx="13" type="pic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1" name="Google Shape;221;p61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2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4" name="Google Shape;224;p62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5" name="Google Shape;225;p62"/>
          <p:cNvSpPr/>
          <p:nvPr>
            <p:ph idx="3" type="pic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6" name="Google Shape;226;p62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7" name="Google Shape;227;p62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8" name="Google Shape;228;p62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9" name="Google Shape;229;p62"/>
          <p:cNvSpPr/>
          <p:nvPr>
            <p:ph idx="7" type="pic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0" name="Google Shape;230;p62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3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3" name="Google Shape;233;p63"/>
          <p:cNvSpPr/>
          <p:nvPr>
            <p:ph idx="2" type="pic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4" name="Google Shape;234;p63"/>
          <p:cNvSpPr/>
          <p:nvPr>
            <p:ph idx="3" type="pic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4"/>
          <p:cNvSpPr txBox="1"/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7" name="Google Shape;237;p64"/>
          <p:cNvSpPr/>
          <p:nvPr>
            <p:ph idx="2" type="pic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5"/>
          <p:cNvSpPr txBox="1"/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0" name="Google Shape;240;p65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1" name="Google Shape;241;p65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2" name="Google Shape;242;p65"/>
          <p:cNvSpPr/>
          <p:nvPr>
            <p:ph idx="4" type="pic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66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5" name="Google Shape;245;p66"/>
          <p:cNvSpPr/>
          <p:nvPr>
            <p:ph idx="2" type="pic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0_Title Slide">
  <p:cSld name="40_Title Slide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7"/>
          <p:cNvSpPr txBox="1"/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 2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68"/>
          <p:cNvSpPr txBox="1"/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0_Custom Layout">
  <p:cSld name="80_Custom Layout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69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2" name="Google Shape;252;p69"/>
          <p:cNvSpPr/>
          <p:nvPr>
            <p:ph idx="2" type="pic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70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5" name="Google Shape;255;p70"/>
          <p:cNvSpPr/>
          <p:nvPr>
            <p:ph idx="2" type="pic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8.xml"/><Relationship Id="rId22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6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40.xml"/><Relationship Id="rId3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26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6.xml"/><Relationship Id="rId27" Type="http://schemas.openxmlformats.org/officeDocument/2006/relationships/slideLayout" Target="../slideLayouts/slideLayout65.xml"/><Relationship Id="rId5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4.xml"/><Relationship Id="rId29" Type="http://schemas.openxmlformats.org/officeDocument/2006/relationships/slideLayout" Target="../slideLayouts/slideLayout67.xml"/><Relationship Id="rId7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6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" name="Google Shape;155;p42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6" name="Google Shape;156;p42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42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158" name="Google Shape;158;p4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  <p:sldLayoutId id="2147483711" r:id="rId26"/>
    <p:sldLayoutId id="2147483712" r:id="rId27"/>
    <p:sldLayoutId id="2147483713" r:id="rId28"/>
    <p:sldLayoutId id="2147483714" r:id="rId29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ww.youtube.com/watch?v=HMQlA-TIAsk" TargetMode="External"/><Relationship Id="rId4" Type="http://schemas.openxmlformats.org/officeDocument/2006/relationships/image" Target="../media/image1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engvid.com/english-grammar-do-or-be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youtu.be/HMQlA-TIAsk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Relationship Id="rId5" Type="http://schemas.openxmlformats.org/officeDocument/2006/relationships/image" Target="../media/image3.jp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youtube.com/watch?v=LVCYmO1agUM" TargetMode="Externa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71"/>
          <p:cNvPicPr preferRelativeResize="0"/>
          <p:nvPr/>
        </p:nvPicPr>
        <p:blipFill rotWithShape="1">
          <a:blip r:embed="rId3">
            <a:alphaModFix/>
          </a:blip>
          <a:srcRect b="12393" l="0" r="0" t="12401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rotWithShape="0" algn="t" dir="5400000" dist="254000">
              <a:srgbClr val="000000">
                <a:alpha val="29800"/>
              </a:srgbClr>
            </a:outerShdw>
          </a:effectLst>
        </p:spPr>
      </p:pic>
      <p:sp>
        <p:nvSpPr>
          <p:cNvPr id="261" name="Google Shape;261;p71"/>
          <p:cNvSpPr txBox="1"/>
          <p:nvPr/>
        </p:nvSpPr>
        <p:spPr>
          <a:xfrm>
            <a:off x="5051075" y="1803300"/>
            <a:ext cx="3548100" cy="15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Montserrat"/>
                <a:ea typeface="Montserrat"/>
                <a:cs typeface="Montserrat"/>
                <a:sym typeface="Montserrat"/>
              </a:rPr>
              <a:t>Daria Solodey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Methodologist, course creator, English teacher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81"/>
          <p:cNvSpPr txBox="1"/>
          <p:nvPr/>
        </p:nvSpPr>
        <p:spPr>
          <a:xfrm>
            <a:off x="1046750" y="72175"/>
            <a:ext cx="7453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Before we watch the video, let’s practise the new words</a:t>
            </a:r>
            <a:endParaRPr b="1" sz="16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" name="Google Shape;352;p81"/>
          <p:cNvSpPr txBox="1"/>
          <p:nvPr/>
        </p:nvSpPr>
        <p:spPr>
          <a:xfrm>
            <a:off x="4572000" y="562650"/>
            <a:ext cx="4001700" cy="44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Brave changing the type of job or profession you’ve been doing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Given one's public approval or support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degree that is given to a student by a college or university usually after one or two years of additional study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 be naturally able or suited to do or be (something)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 start your career in a new sphere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degree that is given to a student by a college or university usually after four years of study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DC1C6"/>
              </a:solidFill>
              <a:highlight>
                <a:srgbClr val="202124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81"/>
          <p:cNvSpPr txBox="1"/>
          <p:nvPr/>
        </p:nvSpPr>
        <p:spPr>
          <a:xfrm>
            <a:off x="417350" y="562650"/>
            <a:ext cx="35373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Bachelor’s degree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Master’s Degree 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 take the path of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Bold career shift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 be endorsed by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 be cut out for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82"/>
          <p:cNvSpPr txBox="1"/>
          <p:nvPr/>
        </p:nvSpPr>
        <p:spPr>
          <a:xfrm>
            <a:off x="1046750" y="72175"/>
            <a:ext cx="7453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Before we watch the video, let’s practise the new words</a:t>
            </a:r>
            <a:endParaRPr b="1" sz="16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9" name="Google Shape;359;p82"/>
          <p:cNvSpPr txBox="1"/>
          <p:nvPr/>
        </p:nvSpPr>
        <p:spPr>
          <a:xfrm>
            <a:off x="4572000" y="562650"/>
            <a:ext cx="4001700" cy="44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Brave changing the type of job or profession you’ve been doing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Given one's public approval or support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degree that is given to a student by a college or university usually after one or two years of additional study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 be naturally able or suited to do or be (something)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 start your career in a new sphere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degree that is given to a student by a college or university usually after four years of study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DC1C6"/>
              </a:solidFill>
              <a:highlight>
                <a:srgbClr val="202124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82"/>
          <p:cNvSpPr txBox="1"/>
          <p:nvPr/>
        </p:nvSpPr>
        <p:spPr>
          <a:xfrm>
            <a:off x="417350" y="562650"/>
            <a:ext cx="3537300" cy="45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Bachelor’s degree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Master’s Degree 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 take the path of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Bold career shift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Endorsed by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 be cut out for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61" name="Google Shape;361;p82"/>
          <p:cNvCxnSpPr/>
          <p:nvPr/>
        </p:nvCxnSpPr>
        <p:spPr>
          <a:xfrm>
            <a:off x="2807150" y="808400"/>
            <a:ext cx="1980900" cy="3162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2" name="Google Shape;362;p82"/>
          <p:cNvCxnSpPr/>
          <p:nvPr/>
        </p:nvCxnSpPr>
        <p:spPr>
          <a:xfrm>
            <a:off x="2602850" y="1492425"/>
            <a:ext cx="2105400" cy="541800"/>
          </a:xfrm>
          <a:prstGeom prst="straightConnector1">
            <a:avLst/>
          </a:prstGeom>
          <a:noFill/>
          <a:ln cap="flat" cmpd="sng" w="952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3" name="Google Shape;363;p82"/>
          <p:cNvCxnSpPr/>
          <p:nvPr/>
        </p:nvCxnSpPr>
        <p:spPr>
          <a:xfrm>
            <a:off x="2904875" y="2140900"/>
            <a:ext cx="1839000" cy="1359300"/>
          </a:xfrm>
          <a:prstGeom prst="straightConnector1">
            <a:avLst/>
          </a:prstGeom>
          <a:noFill/>
          <a:ln cap="flat" cmpd="sng" w="952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4" name="Google Shape;364;p82"/>
          <p:cNvCxnSpPr/>
          <p:nvPr/>
        </p:nvCxnSpPr>
        <p:spPr>
          <a:xfrm flipH="1" rot="10800000">
            <a:off x="2673900" y="799400"/>
            <a:ext cx="2034300" cy="2043300"/>
          </a:xfrm>
          <a:prstGeom prst="straightConnector1">
            <a:avLst/>
          </a:prstGeom>
          <a:noFill/>
          <a:ln cap="flat" cmpd="sng" w="952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5" name="Google Shape;365;p82"/>
          <p:cNvCxnSpPr/>
          <p:nvPr/>
        </p:nvCxnSpPr>
        <p:spPr>
          <a:xfrm flipH="1" rot="10800000">
            <a:off x="2274150" y="1439200"/>
            <a:ext cx="2416200" cy="2096400"/>
          </a:xfrm>
          <a:prstGeom prst="straightConnector1">
            <a:avLst/>
          </a:prstGeom>
          <a:noFill/>
          <a:ln cap="flat" cmpd="sng" w="952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6" name="Google Shape;366;p82"/>
          <p:cNvCxnSpPr/>
          <p:nvPr/>
        </p:nvCxnSpPr>
        <p:spPr>
          <a:xfrm flipH="1" rot="10800000">
            <a:off x="2727200" y="3011625"/>
            <a:ext cx="1972200" cy="1154700"/>
          </a:xfrm>
          <a:prstGeom prst="straightConnector1">
            <a:avLst/>
          </a:prstGeom>
          <a:noFill/>
          <a:ln cap="flat" cmpd="sng" w="952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83"/>
          <p:cNvSpPr/>
          <p:nvPr/>
        </p:nvSpPr>
        <p:spPr>
          <a:xfrm>
            <a:off x="6696575" y="3129950"/>
            <a:ext cx="2310000" cy="1958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83"/>
          <p:cNvSpPr txBox="1"/>
          <p:nvPr/>
        </p:nvSpPr>
        <p:spPr>
          <a:xfrm>
            <a:off x="144375" y="411950"/>
            <a:ext cx="83037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Have you got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a bachelor’s degree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? If yes, which subject do you have a degree in? If no, would you like to have it?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Have you got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a master’s degree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? If yes, which subject do you have a degree in? If no, would you like to have it?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Have you ever made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a bold career shift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? Would you like to make it now?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Have you taken any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courses endorsed by high-profile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institutions?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Why have you decided that you </a:t>
            </a: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are cut out for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working in IT?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3" name="Google Shape;373;p83"/>
          <p:cNvSpPr txBox="1"/>
          <p:nvPr/>
        </p:nvSpPr>
        <p:spPr>
          <a:xfrm>
            <a:off x="1137975" y="44400"/>
            <a:ext cx="631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Answer the questions. Use the phrases below.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4" name="Google Shape;374;p83"/>
          <p:cNvSpPr txBox="1"/>
          <p:nvPr/>
        </p:nvSpPr>
        <p:spPr>
          <a:xfrm>
            <a:off x="6771825" y="3185450"/>
            <a:ext cx="23100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   Use the phrases: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 really feel that…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To my mind…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 guess/believe that…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Let me think…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To be honest...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84"/>
          <p:cNvSpPr txBox="1"/>
          <p:nvPr/>
        </p:nvSpPr>
        <p:spPr>
          <a:xfrm>
            <a:off x="1210675" y="65000"/>
            <a:ext cx="6831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Watch the video till (1:36-3:31) and answer the questions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Learn how to describe your work experience and personality, using common English words and phrases. There is a list of useful words at the end of the video." id="380" name="Google Shape;380;p84" title="Tell Me About Yourself - Job Interview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76200"/>
            <a:ext cx="5047500" cy="3785625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84"/>
          <p:cNvSpPr txBox="1"/>
          <p:nvPr/>
        </p:nvSpPr>
        <p:spPr>
          <a:xfrm>
            <a:off x="4982400" y="752663"/>
            <a:ext cx="41616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degrees did Mr Torres complete?</a:t>
            </a:r>
            <a:endParaRPr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Is his education relevant to the position he is applying for?</a:t>
            </a:r>
            <a:endParaRPr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was his first job? Is it relevant experience? Did he like it?</a:t>
            </a:r>
            <a:endParaRPr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Was the answer to the first question short or long?</a:t>
            </a:r>
            <a:endParaRPr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What additional question did the employer ask? What did </a:t>
            </a:r>
            <a:endParaRPr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Mr Torres answer? What details did he provide?</a:t>
            </a:r>
            <a:endParaRPr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85"/>
          <p:cNvSpPr txBox="1"/>
          <p:nvPr/>
        </p:nvSpPr>
        <p:spPr>
          <a:xfrm>
            <a:off x="506775" y="906350"/>
            <a:ext cx="83499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Mr Torres tells the employer about his age and marital status.</a:t>
            </a:r>
            <a:endParaRPr sz="1500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He speaks about relevant education.</a:t>
            </a:r>
            <a:endParaRPr sz="1500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His answer to the question “Tell me about yourself” is long and detailed.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Mr Torres provides additional information about his background only when the employer asks him about it.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85"/>
          <p:cNvSpPr txBox="1"/>
          <p:nvPr/>
        </p:nvSpPr>
        <p:spPr>
          <a:xfrm>
            <a:off x="1145950" y="97700"/>
            <a:ext cx="67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Mark the sentences as TRUE or FALSE. Explain yourself.</a:t>
            </a:r>
            <a:endParaRPr sz="16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88" name="Google Shape;388;p85"/>
          <p:cNvSpPr txBox="1"/>
          <p:nvPr/>
        </p:nvSpPr>
        <p:spPr>
          <a:xfrm>
            <a:off x="186550" y="906350"/>
            <a:ext cx="49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</a:t>
            </a:r>
            <a:endParaRPr sz="18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89" name="Google Shape;389;p85"/>
          <p:cNvSpPr txBox="1"/>
          <p:nvPr/>
        </p:nvSpPr>
        <p:spPr>
          <a:xfrm>
            <a:off x="186550" y="1806800"/>
            <a:ext cx="49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</a:t>
            </a:r>
            <a:endParaRPr sz="18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90" name="Google Shape;390;p85"/>
          <p:cNvSpPr txBox="1"/>
          <p:nvPr/>
        </p:nvSpPr>
        <p:spPr>
          <a:xfrm>
            <a:off x="186550" y="1368050"/>
            <a:ext cx="49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</a:t>
            </a:r>
            <a:endParaRPr sz="18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91" name="Google Shape;391;p85"/>
          <p:cNvSpPr txBox="1"/>
          <p:nvPr/>
        </p:nvSpPr>
        <p:spPr>
          <a:xfrm>
            <a:off x="186550" y="2268500"/>
            <a:ext cx="49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</a:t>
            </a:r>
            <a:endParaRPr sz="18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410" y="680800"/>
            <a:ext cx="7198724" cy="4149775"/>
          </a:xfrm>
          <a:prstGeom prst="rect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7" name="Google Shape;397;p86"/>
          <p:cNvSpPr txBox="1"/>
          <p:nvPr/>
        </p:nvSpPr>
        <p:spPr>
          <a:xfrm>
            <a:off x="1280275" y="-199975"/>
            <a:ext cx="563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8" name="Google Shape;398;p86"/>
          <p:cNvSpPr txBox="1"/>
          <p:nvPr/>
        </p:nvSpPr>
        <p:spPr>
          <a:xfrm>
            <a:off x="1084700" y="73825"/>
            <a:ext cx="7825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Read the tips one by one. Explain why each point important.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87"/>
          <p:cNvSpPr/>
          <p:nvPr/>
        </p:nvSpPr>
        <p:spPr>
          <a:xfrm>
            <a:off x="1623900" y="693500"/>
            <a:ext cx="5896200" cy="3614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87"/>
          <p:cNvSpPr txBox="1"/>
          <p:nvPr/>
        </p:nvSpPr>
        <p:spPr>
          <a:xfrm>
            <a:off x="1666300" y="693500"/>
            <a:ext cx="57048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●"/>
            </a:pPr>
            <a:r>
              <a:rPr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 am… (Daniel Smith).</a:t>
            </a:r>
            <a:endParaRPr sz="1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●"/>
            </a:pPr>
            <a:r>
              <a:rPr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 am… (a full-stack developer).</a:t>
            </a:r>
            <a:endParaRPr sz="1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●"/>
            </a:pPr>
            <a:r>
              <a:rPr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 know… (CSS, JavaScript)</a:t>
            </a:r>
            <a:endParaRPr sz="1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●"/>
            </a:pPr>
            <a:r>
              <a:rPr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 did __ team and __ individual projects. </a:t>
            </a:r>
            <a:endParaRPr sz="1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●"/>
            </a:pPr>
            <a:r>
              <a:rPr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(One of my projects was a website for a flower shop)</a:t>
            </a:r>
            <a:endParaRPr sz="1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●"/>
            </a:pPr>
            <a:r>
              <a:rPr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 want to work for your company, because… </a:t>
            </a:r>
            <a:endParaRPr sz="1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-"/>
            </a:pPr>
            <a:r>
              <a:rPr i="1"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Have a great enthusiasm for</a:t>
            </a:r>
            <a:endParaRPr i="1" sz="17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Char char="-"/>
            </a:pPr>
            <a:r>
              <a:rPr i="1" lang="en" sz="17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Use experience fully</a:t>
            </a:r>
            <a:endParaRPr i="1" sz="1700">
              <a:solidFill>
                <a:srgbClr val="FF6B0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05" name="Google Shape;405;p87"/>
          <p:cNvSpPr txBox="1"/>
          <p:nvPr/>
        </p:nvSpPr>
        <p:spPr>
          <a:xfrm>
            <a:off x="993325" y="15725"/>
            <a:ext cx="8049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“Tell me about yourself” for software developers</a:t>
            </a:r>
            <a:endParaRPr sz="21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06" name="Google Shape;406;p87"/>
          <p:cNvSpPr/>
          <p:nvPr/>
        </p:nvSpPr>
        <p:spPr>
          <a:xfrm>
            <a:off x="5569900" y="648500"/>
            <a:ext cx="3242400" cy="831300"/>
          </a:xfrm>
          <a:prstGeom prst="rect">
            <a:avLst/>
          </a:prstGeom>
          <a:solidFill>
            <a:srgbClr val="FCE5CD"/>
          </a:solidFill>
          <a:ln cap="flat" cmpd="sng" w="2857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7" name="Google Shape;407;p87"/>
          <p:cNvSpPr txBox="1"/>
          <p:nvPr/>
        </p:nvSpPr>
        <p:spPr>
          <a:xfrm>
            <a:off x="5569900" y="740900"/>
            <a:ext cx="3242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* don’t use “junior”, as it may negatively influence your salary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8" name="Google Shape;408;p87"/>
          <p:cNvSpPr/>
          <p:nvPr/>
        </p:nvSpPr>
        <p:spPr>
          <a:xfrm>
            <a:off x="5569900" y="4060550"/>
            <a:ext cx="3242400" cy="507900"/>
          </a:xfrm>
          <a:prstGeom prst="rect">
            <a:avLst/>
          </a:prstGeom>
          <a:solidFill>
            <a:srgbClr val="FCE5CD"/>
          </a:solidFill>
          <a:ln cap="flat" cmpd="sng" w="2857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9" name="Google Shape;409;p87"/>
          <p:cNvSpPr txBox="1"/>
          <p:nvPr/>
        </p:nvSpPr>
        <p:spPr>
          <a:xfrm>
            <a:off x="5703150" y="4114400"/>
            <a:ext cx="324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* use only relevant info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88"/>
          <p:cNvSpPr txBox="1"/>
          <p:nvPr/>
        </p:nvSpPr>
        <p:spPr>
          <a:xfrm>
            <a:off x="401250" y="1021050"/>
            <a:ext cx="8341500" cy="26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Answer the interview question 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Tell me about yourself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(see pr. slides) and send to your teacher for proofreading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Learn the glossary for the next lesson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Revise the glossary and presentation for this lesson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Additional grammar tasks:</a:t>
            </a:r>
            <a:endParaRPr b="1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English Grammar: Should you use DO or BE? · engVid</a:t>
            </a:r>
            <a:endParaRPr u="sng">
              <a:solidFill>
                <a:srgbClr val="5352F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5" name="Google Shape;415;p88"/>
          <p:cNvSpPr/>
          <p:nvPr/>
        </p:nvSpPr>
        <p:spPr>
          <a:xfrm>
            <a:off x="2985750" y="171500"/>
            <a:ext cx="3172500" cy="480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28575">
            <a:solidFill>
              <a:srgbClr val="FF6B0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4102F"/>
                </a:solidFill>
                <a:latin typeface="Montserrat"/>
                <a:ea typeface="Montserrat"/>
                <a:cs typeface="Montserrat"/>
                <a:sym typeface="Montserrat"/>
              </a:rPr>
              <a:t>Homework</a:t>
            </a:r>
            <a:endParaRPr>
              <a:solidFill>
                <a:srgbClr val="04102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89"/>
          <p:cNvSpPr txBox="1"/>
          <p:nvPr/>
        </p:nvSpPr>
        <p:spPr>
          <a:xfrm>
            <a:off x="3122200" y="1267375"/>
            <a:ext cx="56691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latin typeface="Montserrat"/>
                <a:ea typeface="Montserrat"/>
                <a:cs typeface="Montserrat"/>
                <a:sym typeface="Montserrat"/>
              </a:rPr>
              <a:t>What have you learnt this lesson?</a:t>
            </a:r>
            <a:endParaRPr b="1" sz="235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5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 can:</a:t>
            </a:r>
            <a:endParaRPr b="1" sz="2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make up questions correctly 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answer the interview question “Tell me about yourself”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1" name="Google Shape;421;p89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2" name="Google Shape;422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1886" y="310149"/>
            <a:ext cx="467334" cy="467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4" name="Google Shape;424;p89"/>
          <p:cNvCxnSpPr/>
          <p:nvPr/>
        </p:nvCxnSpPr>
        <p:spPr>
          <a:xfrm>
            <a:off x="7829625" y="4668525"/>
            <a:ext cx="6096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2"/>
          <p:cNvSpPr/>
          <p:nvPr/>
        </p:nvSpPr>
        <p:spPr>
          <a:xfrm>
            <a:off x="2335275" y="394150"/>
            <a:ext cx="4522800" cy="1113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72"/>
          <p:cNvSpPr/>
          <p:nvPr/>
        </p:nvSpPr>
        <p:spPr>
          <a:xfrm>
            <a:off x="8626253" y="4698080"/>
            <a:ext cx="241648" cy="195150"/>
          </a:xfrm>
          <a:custGeom>
            <a:rect b="b" l="l" r="r" t="t"/>
            <a:pathLst>
              <a:path extrusionOk="0" h="128" w="160">
                <a:moveTo>
                  <a:pt x="159" y="66"/>
                </a:moveTo>
                <a:cubicBezTo>
                  <a:pt x="98" y="127"/>
                  <a:pt x="98" y="127"/>
                  <a:pt x="98" y="127"/>
                </a:cubicBezTo>
                <a:cubicBezTo>
                  <a:pt x="97" y="128"/>
                  <a:pt x="97" y="128"/>
                  <a:pt x="96" y="128"/>
                </a:cubicBezTo>
                <a:cubicBezTo>
                  <a:pt x="95" y="128"/>
                  <a:pt x="95" y="128"/>
                  <a:pt x="94" y="127"/>
                </a:cubicBezTo>
                <a:cubicBezTo>
                  <a:pt x="93" y="126"/>
                  <a:pt x="93" y="125"/>
                  <a:pt x="94" y="124"/>
                </a:cubicBezTo>
                <a:cubicBezTo>
                  <a:pt x="152" y="66"/>
                  <a:pt x="152" y="66"/>
                  <a:pt x="15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3"/>
                  <a:pt x="1" y="61"/>
                  <a:pt x="2" y="61"/>
                </a:cubicBezTo>
                <a:cubicBezTo>
                  <a:pt x="152" y="61"/>
                  <a:pt x="152" y="61"/>
                  <a:pt x="152" y="61"/>
                </a:cubicBezTo>
                <a:cubicBezTo>
                  <a:pt x="94" y="4"/>
                  <a:pt x="94" y="4"/>
                  <a:pt x="94" y="4"/>
                </a:cubicBezTo>
                <a:cubicBezTo>
                  <a:pt x="93" y="3"/>
                  <a:pt x="93" y="2"/>
                  <a:pt x="94" y="1"/>
                </a:cubicBezTo>
                <a:cubicBezTo>
                  <a:pt x="95" y="0"/>
                  <a:pt x="97" y="0"/>
                  <a:pt x="98" y="1"/>
                </a:cubicBezTo>
                <a:cubicBezTo>
                  <a:pt x="159" y="62"/>
                  <a:pt x="159" y="62"/>
                  <a:pt x="159" y="62"/>
                </a:cubicBezTo>
                <a:cubicBezTo>
                  <a:pt x="159" y="62"/>
                  <a:pt x="160" y="62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4"/>
                  <a:pt x="160" y="64"/>
                  <a:pt x="160" y="64"/>
                </a:cubicBezTo>
                <a:cubicBezTo>
                  <a:pt x="160" y="65"/>
                  <a:pt x="160" y="65"/>
                  <a:pt x="159" y="6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72"/>
          <p:cNvSpPr txBox="1"/>
          <p:nvPr/>
        </p:nvSpPr>
        <p:spPr>
          <a:xfrm>
            <a:off x="1892175" y="411950"/>
            <a:ext cx="46014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  Our goal</a:t>
            </a:r>
            <a:endParaRPr sz="3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746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Char char="-"/>
            </a:pPr>
            <a:r>
              <a:rPr b="1" lang="en" sz="2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Pass a job interview</a:t>
            </a:r>
            <a:endParaRPr b="1"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9" name="Google Shape;269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8550" y="1798875"/>
            <a:ext cx="4184400" cy="235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72"/>
          <p:cNvSpPr txBox="1"/>
          <p:nvPr/>
        </p:nvSpPr>
        <p:spPr>
          <a:xfrm>
            <a:off x="409050" y="1660925"/>
            <a:ext cx="4019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 ExtraBold"/>
                <a:ea typeface="Montserrat ExtraBold"/>
                <a:cs typeface="Montserrat ExtraBold"/>
                <a:sym typeface="Montserrat ExtraBold"/>
              </a:rPr>
              <a:t>        Our rules: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Turn on your camera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Set up your microphone 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Be active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72"/>
          <p:cNvSpPr txBox="1"/>
          <p:nvPr/>
        </p:nvSpPr>
        <p:spPr>
          <a:xfrm>
            <a:off x="5229375" y="293150"/>
            <a:ext cx="684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🔥</a:t>
            </a:r>
            <a:endParaRPr sz="3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90"/>
          <p:cNvSpPr txBox="1"/>
          <p:nvPr/>
        </p:nvSpPr>
        <p:spPr>
          <a:xfrm>
            <a:off x="360950" y="598550"/>
            <a:ext cx="8238600" cy="13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Useful links:</a:t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Video: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Tell Me About Yourself - Job Interview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91"/>
          <p:cNvSpPr/>
          <p:nvPr/>
        </p:nvSpPr>
        <p:spPr>
          <a:xfrm>
            <a:off x="2634500" y="1728975"/>
            <a:ext cx="3875100" cy="1685700"/>
          </a:xfrm>
          <a:prstGeom prst="rect">
            <a:avLst/>
          </a:prstGeom>
          <a:solidFill>
            <a:srgbClr val="FF6B08"/>
          </a:solidFill>
          <a:ln>
            <a:noFill/>
          </a:ln>
          <a:effectLst>
            <a:outerShdw blurRad="762000" rotWithShape="0" algn="t" dir="5400000" dist="254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360000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0F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5" name="Google Shape;435;p91"/>
          <p:cNvSpPr txBox="1"/>
          <p:nvPr/>
        </p:nvSpPr>
        <p:spPr>
          <a:xfrm>
            <a:off x="3011425" y="1766250"/>
            <a:ext cx="41178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73"/>
          <p:cNvSpPr/>
          <p:nvPr/>
        </p:nvSpPr>
        <p:spPr>
          <a:xfrm>
            <a:off x="2289150" y="242700"/>
            <a:ext cx="4522800" cy="754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73"/>
          <p:cNvSpPr txBox="1"/>
          <p:nvPr/>
        </p:nvSpPr>
        <p:spPr>
          <a:xfrm>
            <a:off x="1910175" y="296550"/>
            <a:ext cx="5451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Classroom language</a:t>
            </a:r>
            <a:endParaRPr b="1"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78" name="Google Shape;278;p73"/>
          <p:cNvGrpSpPr/>
          <p:nvPr/>
        </p:nvGrpSpPr>
        <p:grpSpPr>
          <a:xfrm>
            <a:off x="278600" y="2403400"/>
            <a:ext cx="3344400" cy="1068900"/>
            <a:chOff x="352850" y="2503100"/>
            <a:chExt cx="3344400" cy="1068900"/>
          </a:xfrm>
        </p:grpSpPr>
        <p:sp>
          <p:nvSpPr>
            <p:cNvPr id="279" name="Google Shape;279;p73"/>
            <p:cNvSpPr/>
            <p:nvPr/>
          </p:nvSpPr>
          <p:spPr>
            <a:xfrm>
              <a:off x="352850" y="2503100"/>
              <a:ext cx="3195900" cy="1068900"/>
            </a:xfrm>
            <a:prstGeom prst="rect">
              <a:avLst/>
            </a:prstGeom>
            <a:solidFill>
              <a:srgbClr val="FCE5C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3"/>
            <p:cNvSpPr txBox="1"/>
            <p:nvPr/>
          </p:nvSpPr>
          <p:spPr>
            <a:xfrm>
              <a:off x="352850" y="2698100"/>
              <a:ext cx="33444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Write your answer (in the chat)✍🏻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Listen and repeat (after me) 👂🗣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Watch the video 👀</a:t>
              </a:r>
              <a:endParaRPr/>
            </a:p>
          </p:txBody>
        </p:sp>
      </p:grpSp>
      <p:grpSp>
        <p:nvGrpSpPr>
          <p:cNvPr id="281" name="Google Shape;281;p73"/>
          <p:cNvGrpSpPr/>
          <p:nvPr/>
        </p:nvGrpSpPr>
        <p:grpSpPr>
          <a:xfrm>
            <a:off x="278600" y="1259200"/>
            <a:ext cx="3219350" cy="1068900"/>
            <a:chOff x="278600" y="1358900"/>
            <a:chExt cx="3219350" cy="1068900"/>
          </a:xfrm>
        </p:grpSpPr>
        <p:sp>
          <p:nvSpPr>
            <p:cNvPr id="282" name="Google Shape;282;p73"/>
            <p:cNvSpPr/>
            <p:nvPr/>
          </p:nvSpPr>
          <p:spPr>
            <a:xfrm>
              <a:off x="278600" y="1358900"/>
              <a:ext cx="3195900" cy="1068900"/>
            </a:xfrm>
            <a:prstGeom prst="rect">
              <a:avLst/>
            </a:prstGeom>
            <a:solidFill>
              <a:srgbClr val="FCE5C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73"/>
            <p:cNvSpPr txBox="1"/>
            <p:nvPr/>
          </p:nvSpPr>
          <p:spPr>
            <a:xfrm>
              <a:off x="1436950" y="1408900"/>
              <a:ext cx="20610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Montserrat"/>
                  <a:ea typeface="Montserrat"/>
                  <a:cs typeface="Montserrat"/>
                  <a:sym typeface="Montserrat"/>
                </a:rPr>
                <a:t>Read the quote</a:t>
              </a:r>
              <a:endParaRPr sz="15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Montserrat"/>
                  <a:ea typeface="Montserrat"/>
                  <a:cs typeface="Montserrat"/>
                  <a:sym typeface="Montserrat"/>
                </a:rPr>
                <a:t>Read the sentence</a:t>
              </a:r>
              <a:endParaRPr sz="15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Montserrat"/>
                  <a:ea typeface="Montserrat"/>
                  <a:cs typeface="Montserrat"/>
                  <a:sym typeface="Montserrat"/>
                </a:rPr>
                <a:t>Read the text/story</a:t>
              </a:r>
              <a:endParaRPr sz="15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284" name="Google Shape;284;p7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03825" y="1574600"/>
              <a:ext cx="883530" cy="646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5" name="Google Shape;285;p73"/>
          <p:cNvGrpSpPr/>
          <p:nvPr/>
        </p:nvGrpSpPr>
        <p:grpSpPr>
          <a:xfrm>
            <a:off x="278600" y="3547600"/>
            <a:ext cx="3344400" cy="1068900"/>
            <a:chOff x="352850" y="3647300"/>
            <a:chExt cx="3344400" cy="1068900"/>
          </a:xfrm>
        </p:grpSpPr>
        <p:sp>
          <p:nvSpPr>
            <p:cNvPr id="286" name="Google Shape;286;p73"/>
            <p:cNvSpPr/>
            <p:nvPr/>
          </p:nvSpPr>
          <p:spPr>
            <a:xfrm>
              <a:off x="352850" y="3647300"/>
              <a:ext cx="3195900" cy="1068900"/>
            </a:xfrm>
            <a:prstGeom prst="rect">
              <a:avLst/>
            </a:prstGeom>
            <a:solidFill>
              <a:srgbClr val="FCE5C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73"/>
            <p:cNvSpPr txBox="1"/>
            <p:nvPr/>
          </p:nvSpPr>
          <p:spPr>
            <a:xfrm>
              <a:off x="1092350" y="3799700"/>
              <a:ext cx="26049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Answer the question…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Do you agree?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Is it true or false?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88" name="Google Shape;288;p73"/>
            <p:cNvSpPr txBox="1"/>
            <p:nvPr/>
          </p:nvSpPr>
          <p:spPr>
            <a:xfrm>
              <a:off x="457175" y="3884450"/>
              <a:ext cx="614400" cy="66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100"/>
                <a:t>❔</a:t>
              </a:r>
              <a:endParaRPr sz="3100"/>
            </a:p>
          </p:txBody>
        </p:sp>
      </p:grpSp>
      <p:grpSp>
        <p:nvGrpSpPr>
          <p:cNvPr id="289" name="Google Shape;289;p73"/>
          <p:cNvGrpSpPr/>
          <p:nvPr/>
        </p:nvGrpSpPr>
        <p:grpSpPr>
          <a:xfrm>
            <a:off x="4020175" y="1259200"/>
            <a:ext cx="4896900" cy="1577700"/>
            <a:chOff x="3785050" y="1374875"/>
            <a:chExt cx="4896900" cy="1577700"/>
          </a:xfrm>
        </p:grpSpPr>
        <p:sp>
          <p:nvSpPr>
            <p:cNvPr id="290" name="Google Shape;290;p73"/>
            <p:cNvSpPr/>
            <p:nvPr/>
          </p:nvSpPr>
          <p:spPr>
            <a:xfrm>
              <a:off x="3785050" y="1374875"/>
              <a:ext cx="4896900" cy="1577700"/>
            </a:xfrm>
            <a:prstGeom prst="rect">
              <a:avLst/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73"/>
            <p:cNvSpPr txBox="1"/>
            <p:nvPr/>
          </p:nvSpPr>
          <p:spPr>
            <a:xfrm>
              <a:off x="5453275" y="1436750"/>
              <a:ext cx="3195900" cy="1477500"/>
            </a:xfrm>
            <a:prstGeom prst="rect">
              <a:avLst/>
            </a:pr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Excuse me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Can I ask a question?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Could you repeat that please?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I agree (with the quote/with you)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I disagree = I don’t agree (with…)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292" name="Google Shape;292;p7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24510" y="1436750"/>
              <a:ext cx="1427260" cy="1477500"/>
            </a:xfrm>
            <a:prstGeom prst="rect">
              <a:avLst/>
            </a:prstGeom>
            <a:noFill/>
            <a:ln cap="flat" cmpd="sng" w="9525">
              <a:solidFill>
                <a:srgbClr val="CFE2F3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grpSp>
        <p:nvGrpSpPr>
          <p:cNvPr id="293" name="Google Shape;293;p73"/>
          <p:cNvGrpSpPr/>
          <p:nvPr/>
        </p:nvGrpSpPr>
        <p:grpSpPr>
          <a:xfrm>
            <a:off x="4050175" y="3153050"/>
            <a:ext cx="4836900" cy="1446000"/>
            <a:chOff x="4020175" y="3099200"/>
            <a:chExt cx="4836900" cy="1446000"/>
          </a:xfrm>
        </p:grpSpPr>
        <p:sp>
          <p:nvSpPr>
            <p:cNvPr id="294" name="Google Shape;294;p73"/>
            <p:cNvSpPr/>
            <p:nvPr/>
          </p:nvSpPr>
          <p:spPr>
            <a:xfrm>
              <a:off x="4080175" y="3099200"/>
              <a:ext cx="4776900" cy="14460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5" name="Google Shape;295;p73"/>
            <p:cNvGrpSpPr/>
            <p:nvPr/>
          </p:nvGrpSpPr>
          <p:grpSpPr>
            <a:xfrm>
              <a:off x="4020175" y="3099200"/>
              <a:ext cx="4776850" cy="1315950"/>
              <a:chOff x="4020175" y="3099200"/>
              <a:chExt cx="4776850" cy="1315950"/>
            </a:xfrm>
          </p:grpSpPr>
          <p:sp>
            <p:nvSpPr>
              <p:cNvPr id="296" name="Google Shape;296;p73"/>
              <p:cNvSpPr txBox="1"/>
              <p:nvPr/>
            </p:nvSpPr>
            <p:spPr>
              <a:xfrm>
                <a:off x="4989725" y="3153050"/>
                <a:ext cx="3807300" cy="1262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r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Montserrat"/>
                    <a:ea typeface="Montserrat"/>
                    <a:cs typeface="Montserrat"/>
                    <a:sym typeface="Montserrat"/>
                  </a:rPr>
                  <a:t>Match the words with the pictures.</a:t>
                </a:r>
                <a:endParaRPr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0" lvl="0" marL="0" rtl="0" algn="r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Montserrat"/>
                    <a:ea typeface="Montserrat"/>
                    <a:cs typeface="Montserrat"/>
                    <a:sym typeface="Montserrat"/>
                  </a:rPr>
                  <a:t>Choose the correct option</a:t>
                </a:r>
                <a:endParaRPr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0" lvl="0" marL="0" rtl="0" algn="r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Montserrat"/>
                    <a:ea typeface="Montserrat"/>
                    <a:cs typeface="Montserrat"/>
                    <a:sym typeface="Montserrat"/>
                  </a:rPr>
                  <a:t>Do you have any questions? </a:t>
                </a:r>
                <a:endParaRPr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pic>
            <p:nvPicPr>
              <p:cNvPr id="297" name="Google Shape;297;p73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080175" y="3099200"/>
                <a:ext cx="1172175" cy="5224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8" name="Google Shape;298;p73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5543477" y="3460850"/>
                <a:ext cx="923568" cy="64649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99" name="Google Shape;299;p73"/>
              <p:cNvSpPr txBox="1"/>
              <p:nvPr/>
            </p:nvSpPr>
            <p:spPr>
              <a:xfrm>
                <a:off x="4020175" y="3999650"/>
                <a:ext cx="2512200" cy="415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/>
                  <a:t>❔❔❔❔❔❔</a:t>
                </a:r>
                <a:endParaRPr sz="1500"/>
              </a:p>
            </p:txBody>
          </p:sp>
        </p:grpSp>
      </p:grp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4"/>
          <p:cNvSpPr/>
          <p:nvPr/>
        </p:nvSpPr>
        <p:spPr>
          <a:xfrm>
            <a:off x="2007650" y="302025"/>
            <a:ext cx="4255200" cy="50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5" name="Google Shape;305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950" y="1115000"/>
            <a:ext cx="7960100" cy="2913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06" name="Google Shape;306;p74"/>
          <p:cNvCxnSpPr/>
          <p:nvPr/>
        </p:nvCxnSpPr>
        <p:spPr>
          <a:xfrm flipH="1" rot="10800000">
            <a:off x="2895975" y="2274025"/>
            <a:ext cx="1377000" cy="9000"/>
          </a:xfrm>
          <a:prstGeom prst="straightConnector1">
            <a:avLst/>
          </a:prstGeom>
          <a:noFill/>
          <a:ln cap="flat" cmpd="sng" w="28575">
            <a:solidFill>
              <a:srgbClr val="FF6B0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74"/>
          <p:cNvSpPr txBox="1"/>
          <p:nvPr/>
        </p:nvSpPr>
        <p:spPr>
          <a:xfrm>
            <a:off x="2143225" y="284250"/>
            <a:ext cx="3977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It’s time to learn English!</a:t>
            </a:r>
            <a:endParaRPr sz="22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5"/>
          <p:cNvSpPr txBox="1"/>
          <p:nvPr/>
        </p:nvSpPr>
        <p:spPr>
          <a:xfrm>
            <a:off x="3293725" y="376825"/>
            <a:ext cx="5085900" cy="31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Lesson Plan:</a:t>
            </a:r>
            <a:endParaRPr b="1" sz="32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Study word order in questions</a:t>
            </a:r>
            <a:endParaRPr b="1"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00"/>
              <a:buFont typeface="Montserrat"/>
              <a:buChar char="-"/>
            </a:pPr>
            <a:r>
              <a:rPr b="1" lang="en" sz="17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Practice answering the interview question “Tell me about yourself”</a:t>
            </a:r>
            <a:endParaRPr b="1" sz="23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3" name="Google Shape;313;p75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76"/>
          <p:cNvSpPr/>
          <p:nvPr/>
        </p:nvSpPr>
        <p:spPr>
          <a:xfrm>
            <a:off x="1317325" y="1813750"/>
            <a:ext cx="6244500" cy="240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76"/>
          <p:cNvSpPr txBox="1"/>
          <p:nvPr/>
        </p:nvSpPr>
        <p:spPr>
          <a:xfrm>
            <a:off x="1672975" y="947500"/>
            <a:ext cx="553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3556" lvl="0" marL="58610" marR="68924" rtl="0" algn="l">
              <a:lnSpc>
                <a:spcPct val="9996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Choose any number from 1 to 3. 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321" name="Google Shape;321;p76"/>
          <p:cNvSpPr txBox="1"/>
          <p:nvPr/>
        </p:nvSpPr>
        <p:spPr>
          <a:xfrm>
            <a:off x="1973250" y="2129575"/>
            <a:ext cx="5197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1    2    3</a:t>
            </a:r>
            <a:endParaRPr b="1" sz="960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77"/>
          <p:cNvSpPr/>
          <p:nvPr/>
        </p:nvSpPr>
        <p:spPr>
          <a:xfrm>
            <a:off x="1317325" y="1813750"/>
            <a:ext cx="6244500" cy="240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77"/>
          <p:cNvSpPr txBox="1"/>
          <p:nvPr/>
        </p:nvSpPr>
        <p:spPr>
          <a:xfrm>
            <a:off x="1576675" y="794075"/>
            <a:ext cx="5725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3556" lvl="0" marL="58610" marR="68924" rtl="0" algn="l">
              <a:lnSpc>
                <a:spcPct val="9996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This  number is a number of facts that you have to say about yourself.</a:t>
            </a:r>
            <a:r>
              <a:rPr lang="en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328" name="Google Shape;328;p77"/>
          <p:cNvSpPr txBox="1"/>
          <p:nvPr/>
        </p:nvSpPr>
        <p:spPr>
          <a:xfrm>
            <a:off x="1973250" y="2129575"/>
            <a:ext cx="5197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1    2    3</a:t>
            </a:r>
            <a:endParaRPr b="1" sz="9600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374" y="883263"/>
            <a:ext cx="4992099" cy="3744074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78"/>
          <p:cNvSpPr txBox="1"/>
          <p:nvPr/>
        </p:nvSpPr>
        <p:spPr>
          <a:xfrm>
            <a:off x="1109900" y="38075"/>
            <a:ext cx="7697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Look at Jack. Why is he so excited? </a:t>
            </a:r>
            <a:endParaRPr sz="19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Is it challenging to pass a job interview? Why (not)?</a:t>
            </a:r>
            <a:endParaRPr sz="19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335" name="Google Shape;335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8250" y="478250"/>
            <a:ext cx="3284026" cy="480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79"/>
          <p:cNvSpPr txBox="1"/>
          <p:nvPr/>
        </p:nvSpPr>
        <p:spPr>
          <a:xfrm>
            <a:off x="0" y="691950"/>
            <a:ext cx="3689700" cy="3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ExtraBold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Why do you think some people fail their job interviews?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ExtraBold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Have you ever failed your job interviews? Why?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Watch the video.</a:t>
            </a: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ExtraBold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Is it a good way to get 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 job?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 ExtraBold"/>
              <a:buAutoNum type="arabicPeriod"/>
            </a:pPr>
            <a:r>
              <a:rPr lang="en" sz="1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Would it actually work in real life?</a:t>
            </a:r>
            <a:endParaRPr sz="17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descr="Starring David Hadinger, Gene Farber, Steve Talley, Thomas Lenk." id="341" name="Google Shape;341;p79" title="Pepsi Max - Funny OFFICE job INTERVIEW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9675" y="657450"/>
            <a:ext cx="5397175" cy="40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